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1" r:id="rId3"/>
    <p:sldId id="272" r:id="rId4"/>
    <p:sldId id="263" r:id="rId5"/>
    <p:sldId id="273" r:id="rId6"/>
    <p:sldId id="274" r:id="rId7"/>
    <p:sldId id="271" r:id="rId8"/>
    <p:sldId id="270" r:id="rId9"/>
    <p:sldId id="275" r:id="rId10"/>
    <p:sldId id="269" r:id="rId11"/>
    <p:sldId id="264" r:id="rId12"/>
    <p:sldId id="267" r:id="rId13"/>
    <p:sldId id="265" r:id="rId14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6"/>
    <a:srgbClr val="4F4F4F"/>
    <a:srgbClr val="141313"/>
    <a:srgbClr val="323030"/>
    <a:srgbClr val="811A20"/>
    <a:srgbClr val="18233A"/>
    <a:srgbClr val="631D1D"/>
    <a:srgbClr val="62616E"/>
    <a:srgbClr val="053C7B"/>
    <a:srgbClr val="AC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3923" autoAdjust="0"/>
  </p:normalViewPr>
  <p:slideViewPr>
    <p:cSldViewPr>
      <p:cViewPr varScale="1">
        <p:scale>
          <a:sx n="63" d="100"/>
          <a:sy n="63" d="100"/>
        </p:scale>
        <p:origin x="130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28-9-2021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300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28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85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730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399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6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84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30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77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621A2C-3C7C-D545-A329-5793AF5DBC8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9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23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28/09/2021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28/09/2021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87C0B-8330-4CCB-A5E3-E870DC10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4018258"/>
            <a:ext cx="9036496" cy="2795118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C281B04D-8D54-48EB-9880-02E8FD0E323D}"/>
              </a:ext>
            </a:extLst>
          </p:cNvPr>
          <p:cNvSpPr txBox="1">
            <a:spLocks/>
          </p:cNvSpPr>
          <p:nvPr/>
        </p:nvSpPr>
        <p:spPr bwMode="auto">
          <a:xfrm>
            <a:off x="1528563" y="4356933"/>
            <a:ext cx="6984776" cy="63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NL" dirty="0"/>
              <a:t>IUC </a:t>
            </a:r>
            <a:r>
              <a:rPr lang="en-GB" dirty="0"/>
              <a:t>Project Urban transport: </a:t>
            </a:r>
            <a:r>
              <a:rPr lang="en-GB" i="1" dirty="0"/>
              <a:t>Safe, inclusive and sustainable urban transport system</a:t>
            </a:r>
            <a:endParaRPr lang="nl-NL" i="1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C69A30C3-0FB9-4860-98B5-7AAE0372652A}"/>
              </a:ext>
            </a:extLst>
          </p:cNvPr>
          <p:cNvSpPr txBox="1">
            <a:spLocks/>
          </p:cNvSpPr>
          <p:nvPr/>
        </p:nvSpPr>
        <p:spPr bwMode="auto">
          <a:xfrm>
            <a:off x="2555776" y="5877272"/>
            <a:ext cx="6372200" cy="81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1600" b="0" dirty="0"/>
              <a:t>Local team leader:Dr. Wilfred Kazaura &amp; Eng Dr. Frank Wambura– SSPSS, Ardhi University</a:t>
            </a:r>
          </a:p>
          <a:p>
            <a:endParaRPr lang="nl-BE" sz="1600" b="0" dirty="0"/>
          </a:p>
          <a:p>
            <a:r>
              <a:rPr lang="nl-BE" sz="1600" b="0" dirty="0"/>
              <a:t>Flemish team leader: Prof. An Neven – UHasselt</a:t>
            </a:r>
          </a:p>
        </p:txBody>
      </p:sp>
      <p:pic>
        <p:nvPicPr>
          <p:cNvPr id="8" name="Picture 2" descr="http://www.aru.ac.tz/images/ARU_Image_LOGO5-1.jpg">
            <a:extLst>
              <a:ext uri="{FF2B5EF4-FFF2-40B4-BE49-F238E27FC236}">
                <a16:creationId xmlns:a16="http://schemas.microsoft.com/office/drawing/2014/main" id="{2C4D0975-BF5E-438C-9C04-01469912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90" y="4016523"/>
            <a:ext cx="903632" cy="9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201033-F3DF-4A82-A4E0-2CAA6000696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b="8460"/>
          <a:stretch/>
        </p:blipFill>
        <p:spPr bwMode="auto">
          <a:xfrm>
            <a:off x="210294" y="161950"/>
            <a:ext cx="8682186" cy="3854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134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44D8-A82F-4778-B4C2-933F4500E30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Study locations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84819C-20CA-4741-80AC-B1493D00D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27989"/>
              </p:ext>
            </p:extLst>
          </p:nvPr>
        </p:nvGraphicFramePr>
        <p:xfrm>
          <a:off x="251520" y="738484"/>
          <a:ext cx="8640960" cy="54988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571624259"/>
                    </a:ext>
                  </a:extLst>
                </a:gridCol>
                <a:gridCol w="6408712">
                  <a:extLst>
                    <a:ext uri="{9D8B030D-6E8A-4147-A177-3AD203B41FA5}">
                      <a16:colId xmlns:a16="http://schemas.microsoft.com/office/drawing/2014/main" val="2938027166"/>
                    </a:ext>
                  </a:extLst>
                </a:gridCol>
              </a:tblGrid>
              <a:tr h="3807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Items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dirty="0">
                          <a:effectLst/>
                        </a:rPr>
                        <a:t>Location of the study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74454"/>
                  </a:ext>
                </a:extLst>
              </a:tr>
              <a:tr h="27625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b="0" dirty="0">
                          <a:effectLst/>
                        </a:rPr>
                        <a:t>1. Highways and walkways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dirty="0">
                          <a:effectLst/>
                        </a:rPr>
                        <a:t>Highway’s intersections with fly-overs: </a:t>
                      </a:r>
                      <a:r>
                        <a:rPr lang="en-GB" sz="2300" dirty="0" err="1">
                          <a:effectLst/>
                        </a:rPr>
                        <a:t>Ubungo</a:t>
                      </a:r>
                      <a:endParaRPr lang="en-US" sz="2300" dirty="0">
                        <a:effectLst/>
                      </a:endParaRPr>
                    </a:p>
                    <a:p>
                      <a:pPr marL="457200" marR="0" lvl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dirty="0">
                          <a:effectLst/>
                        </a:rPr>
                        <a:t>Signalized intersection: Fire-</a:t>
                      </a:r>
                      <a:r>
                        <a:rPr lang="en-GB" sz="2300" dirty="0" err="1">
                          <a:effectLst/>
                        </a:rPr>
                        <a:t>Kariakoo</a:t>
                      </a:r>
                      <a:endParaRPr lang="en-US" sz="2300" dirty="0">
                        <a:effectLst/>
                      </a:endParaRPr>
                    </a:p>
                    <a:p>
                      <a:pPr marL="457200" marR="0" lvl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dirty="0">
                          <a:effectLst/>
                        </a:rPr>
                        <a:t>Non-signalized intersection at </a:t>
                      </a:r>
                      <a:r>
                        <a:rPr lang="en-GB" sz="2300" dirty="0" err="1">
                          <a:effectLst/>
                        </a:rPr>
                        <a:t>Kigogo</a:t>
                      </a:r>
                      <a:r>
                        <a:rPr lang="en-GB" sz="2300" dirty="0">
                          <a:effectLst/>
                        </a:rPr>
                        <a:t> round about</a:t>
                      </a:r>
                    </a:p>
                    <a:p>
                      <a:pPr marL="457200" marR="0" lvl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Non-motorized traffic (pedestrian, cyclists, carts): </a:t>
                      </a:r>
                      <a:r>
                        <a:rPr lang="en-GB" sz="2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Kariakoo</a:t>
                      </a:r>
                      <a:r>
                        <a:rPr lang="en-GB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Mwenge, Uhuru road.</a:t>
                      </a:r>
                    </a:p>
                    <a:p>
                      <a:pPr marL="457200" marR="0" lvl="0" indent="-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2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Signals and signs along Morocco-Mwenge road.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61038"/>
                  </a:ext>
                </a:extLst>
              </a:tr>
              <a:tr h="1576208">
                <a:tc>
                  <a:txBody>
                    <a:bodyPr/>
                    <a:lstStyle/>
                    <a:p>
                      <a:pPr marL="288925" marR="0" indent="-2889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b="0" dirty="0">
                          <a:effectLst/>
                        </a:rPr>
                        <a:t>2. Terminals &amp; Stations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Mbeki Bus Terminals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JNIA-Airport terminals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Railway terminal at central station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Kariakoo</a:t>
                      </a:r>
                      <a:r>
                        <a:rPr lang="en-GB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BRT station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04705"/>
                  </a:ext>
                </a:extLst>
              </a:tr>
              <a:tr h="779265">
                <a:tc>
                  <a:txBody>
                    <a:bodyPr/>
                    <a:lstStyle/>
                    <a:p>
                      <a:pPr marL="288925" marR="0" indent="-28892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b="0" dirty="0">
                          <a:effectLst/>
                        </a:rPr>
                        <a:t>3. Bio-fuel station</a:t>
                      </a:r>
                      <a:endParaRPr lang="en-US" sz="23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GB" sz="2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Bio-fuel stations (Bagamoyo)</a:t>
                      </a:r>
                      <a:endParaRPr lang="en-US" sz="2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71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38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Our Team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138788"/>
          </a:xfrm>
        </p:spPr>
        <p:txBody>
          <a:bodyPr/>
          <a:lstStyle/>
          <a:p>
            <a:r>
              <a:rPr lang="nl-BE" sz="1800" b="1" dirty="0">
                <a:solidFill>
                  <a:schemeClr val="tx1"/>
                </a:solidFill>
              </a:rPr>
              <a:t>Local team members-ARU</a:t>
            </a:r>
          </a:p>
          <a:p>
            <a:pPr lvl="1"/>
            <a:r>
              <a:rPr lang="nl-BE" sz="1800" dirty="0">
                <a:solidFill>
                  <a:schemeClr val="tx1"/>
                </a:solidFill>
              </a:rPr>
              <a:t>Dr. Wilfred Kazaura – (Local team leader) </a:t>
            </a:r>
          </a:p>
          <a:p>
            <a:pPr lvl="1"/>
            <a:r>
              <a:rPr lang="nl-BE" sz="1800" dirty="0">
                <a:solidFill>
                  <a:schemeClr val="tx1"/>
                </a:solidFill>
              </a:rPr>
              <a:t>Dr. Frank Wambura (Ass. team leader)</a:t>
            </a:r>
          </a:p>
          <a:p>
            <a:pPr lvl="1"/>
            <a:r>
              <a:rPr lang="nl-NL" sz="1800" dirty="0">
                <a:solidFill>
                  <a:schemeClr val="tx1"/>
                </a:solidFill>
              </a:rPr>
              <a:t>Dr. Geophrey Joseph-Member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Eng. Catherine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Awidi-Otyek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Mushi-Member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Eng. Ernest </a:t>
            </a:r>
            <a:r>
              <a:rPr lang="en-GB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Baraganba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-Member</a:t>
            </a:r>
          </a:p>
          <a:p>
            <a:pPr lvl="1"/>
            <a:endParaRPr lang="nl-NL" sz="1800" dirty="0">
              <a:solidFill>
                <a:schemeClr val="tx1"/>
              </a:solidFill>
            </a:endParaRPr>
          </a:p>
          <a:p>
            <a:r>
              <a:rPr lang="nl-NL" sz="1800" b="1" dirty="0">
                <a:solidFill>
                  <a:schemeClr val="tx1"/>
                </a:solidFill>
              </a:rPr>
              <a:t>Local Collaborations</a:t>
            </a:r>
          </a:p>
          <a:p>
            <a:pPr lvl="1"/>
            <a:r>
              <a:rPr lang="nl-NL" sz="1800" dirty="0">
                <a:solidFill>
                  <a:schemeClr val="tx1"/>
                </a:solidFill>
              </a:rPr>
              <a:t>Dr Prosper Nyaki- National Instutute of Transport (NIT)</a:t>
            </a:r>
          </a:p>
          <a:p>
            <a:pPr lvl="1"/>
            <a:r>
              <a:rPr lang="nl-NL" sz="1800" dirty="0">
                <a:solidFill>
                  <a:schemeClr val="tx1"/>
                </a:solidFill>
              </a:rPr>
              <a:t>Prof Hannibal Bwire-CoET, University of Dar es Salaam</a:t>
            </a:r>
          </a:p>
          <a:p>
            <a:pPr lvl="1"/>
            <a:r>
              <a:rPr lang="en-GB" sz="18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Dr.Lucy</a:t>
            </a:r>
            <a:r>
              <a:rPr lang="en-GB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Joseph </a:t>
            </a:r>
            <a:r>
              <a:rPr lang="en-GB" sz="1800" dirty="0" err="1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Chabariko</a:t>
            </a:r>
            <a:r>
              <a:rPr lang="nl-NL" sz="18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- Department of Geography; </a:t>
            </a:r>
            <a:r>
              <a:rPr lang="nl-NL" sz="1800" dirty="0">
                <a:solidFill>
                  <a:schemeClr val="tx1"/>
                </a:solidFill>
              </a:rPr>
              <a:t>University of Dar es Salaam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Dr. </a:t>
            </a:r>
            <a:r>
              <a:rPr lang="en-GB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Jairos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Kahuru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Shinzeh</a:t>
            </a:r>
            <a:r>
              <a:rPr lang="nl-NL" sz="1800" dirty="0">
                <a:solidFill>
                  <a:schemeClr val="tx1"/>
                </a:solidFill>
              </a:rPr>
              <a:t>–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Mathematics and Statistics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	University of Dodoma</a:t>
            </a:r>
          </a:p>
          <a:p>
            <a:pPr lvl="1"/>
            <a:endParaRPr lang="nl-NL" sz="1800" dirty="0">
              <a:solidFill>
                <a:schemeClr val="tx1"/>
              </a:solidFill>
            </a:endParaRPr>
          </a:p>
          <a:p>
            <a:pPr lvl="1"/>
            <a:endParaRPr lang="nl-N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www.aru.ac.tz/images/ARU_Image_LOGO5-1.jpg">
            <a:extLst>
              <a:ext uri="{FF2B5EF4-FFF2-40B4-BE49-F238E27FC236}">
                <a16:creationId xmlns:a16="http://schemas.microsoft.com/office/drawing/2014/main" id="{535606C4-2535-450D-85E3-677577FBC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75500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8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D9DA-3E4B-4D9B-971B-A7C9952B8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BED83-9896-4366-B760-2232B84C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738484"/>
            <a:ext cx="8352928" cy="5472608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Eng. Dr. </a:t>
            </a:r>
            <a:r>
              <a:rPr lang="en-GB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Fikiri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Fredrick </a:t>
            </a:r>
            <a:r>
              <a:rPr lang="en-GB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Magafu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Almas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Arif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Mohamed</a:t>
            </a:r>
            <a:endParaRPr lang="en-GB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MINISTRY OF LOCAL GOVERNMENT AND REGIONAL ADMINISTRATION;</a:t>
            </a:r>
            <a:endParaRPr lang="fr-FR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Mr.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Gilliard</a:t>
            </a: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W.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Ngewe</a:t>
            </a: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LAND TRANSPORT REGULATORY AUTHORITY;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Mr.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Gastor</a:t>
            </a: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Nicephory</a:t>
            </a: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Kikuji</a:t>
            </a: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&amp; Mr Amos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Chikongoye</a:t>
            </a:r>
            <a:endParaRPr lang="en-GB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TANZANIA RURAL AND URBAN ROAD AGENCY (TARURA);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GB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Aunyisa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Boniface Meena- MINISTRY OF WORKS TRANSPORT AND COMMUNICATION;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Delfina Mathias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Pweleza</a:t>
            </a: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- DAR ES SALAAM RAPID TRANSIT AGENCY,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Mr Simon </a:t>
            </a:r>
            <a:r>
              <a:rPr lang="fr-FR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Kokolo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AMEND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fr-F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 Eng. Musa George - </a:t>
            </a:r>
            <a:r>
              <a:rPr lang="en-GB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TANZANIA NATIONAL ROADS AGENCY (</a:t>
            </a:r>
            <a:r>
              <a:rPr lang="en-GB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TANROADS)</a:t>
            </a:r>
          </a:p>
          <a:p>
            <a:pPr marL="457200">
              <a:lnSpc>
                <a:spcPts val="1800"/>
              </a:lnSpc>
              <a:spcAft>
                <a:spcPts val="600"/>
              </a:spcAft>
            </a:pP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b="1" dirty="0"/>
              <a:t>Flemish team members-</a:t>
            </a:r>
            <a:r>
              <a:rPr lang="nl-NL" b="1" dirty="0"/>
              <a:t>Beljium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400600"/>
          </a:xfrm>
        </p:spPr>
        <p:txBody>
          <a:bodyPr/>
          <a:lstStyle/>
          <a:p>
            <a:pPr marL="800100" lvl="1" indent="-342900">
              <a:buFont typeface="+mj-lt"/>
              <a:buAutoNum type="arabicPeriod"/>
            </a:pPr>
            <a:r>
              <a:rPr lang="nl-BE" sz="1600" dirty="0"/>
              <a:t>Prof. dr. An Neven – IMOB, UHasselt (team leader)</a:t>
            </a:r>
          </a:p>
          <a:p>
            <a:pPr marL="914400" lvl="2" indent="0">
              <a:buNone/>
            </a:pPr>
            <a:r>
              <a:rPr lang="nl-BE" sz="1600" i="1" dirty="0"/>
              <a:t>T</a:t>
            </a:r>
            <a:r>
              <a:rPr lang="en-GB" sz="1600" i="1" dirty="0" err="1"/>
              <a:t>ransport</a:t>
            </a:r>
            <a:r>
              <a:rPr lang="en-GB" sz="1600" i="1" dirty="0"/>
              <a:t> organisation, travel behaviour, road safety, public transport, GIS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600" dirty="0"/>
              <a:t>Prof. dr. Davy Janssens – IMOB, UHasselt</a:t>
            </a:r>
          </a:p>
          <a:p>
            <a:pPr marL="914400" lvl="2" indent="0">
              <a:buNone/>
            </a:pPr>
            <a:r>
              <a:rPr lang="nl-BE" sz="1600" i="1" dirty="0"/>
              <a:t>T</a:t>
            </a:r>
            <a:r>
              <a:rPr lang="en-GB" sz="1600" i="1" dirty="0"/>
              <a:t>ravel behaviour, traffic safety, transportation systems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600" i="1" dirty="0"/>
              <a:t>Team member (to be specified later) about traffic safety will be added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600" dirty="0"/>
              <a:t>P</a:t>
            </a:r>
            <a:r>
              <a:rPr lang="en-GB" sz="1600" dirty="0" err="1"/>
              <a:t>rof</a:t>
            </a:r>
            <a:r>
              <a:rPr lang="en-GB" sz="1600" dirty="0"/>
              <a:t>. </a:t>
            </a:r>
            <a:r>
              <a:rPr lang="en-GB" sz="1600" dirty="0" err="1"/>
              <a:t>dr.</a:t>
            </a:r>
            <a:r>
              <a:rPr lang="en-GB" sz="1600" dirty="0"/>
              <a:t> </a:t>
            </a:r>
            <a:r>
              <a:rPr lang="en-GB" sz="1600" dirty="0" err="1"/>
              <a:t>Wouter</a:t>
            </a:r>
            <a:r>
              <a:rPr lang="en-GB" sz="1600" dirty="0"/>
              <a:t> </a:t>
            </a:r>
            <a:r>
              <a:rPr lang="en-GB" sz="1600" dirty="0" err="1"/>
              <a:t>Dewulf</a:t>
            </a:r>
            <a:r>
              <a:rPr lang="en-GB" sz="1600" dirty="0"/>
              <a:t> – </a:t>
            </a:r>
            <a:r>
              <a:rPr lang="en-GB" sz="1600" dirty="0" err="1"/>
              <a:t>UAntwerp</a:t>
            </a:r>
            <a:endParaRPr lang="en-GB" sz="1600" dirty="0"/>
          </a:p>
          <a:p>
            <a:pPr marL="914400" lvl="2" indent="0">
              <a:buNone/>
            </a:pPr>
            <a:r>
              <a:rPr lang="en-GB" sz="1600" i="1" dirty="0"/>
              <a:t>Urban logistics, transport management, supply chain management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600" dirty="0"/>
              <a:t>P</a:t>
            </a:r>
            <a:r>
              <a:rPr lang="en-GB" sz="1600" dirty="0" err="1"/>
              <a:t>rof</a:t>
            </a:r>
            <a:r>
              <a:rPr lang="en-GB" sz="1600" dirty="0"/>
              <a:t>. </a:t>
            </a:r>
            <a:r>
              <a:rPr lang="en-GB" sz="1600" dirty="0" err="1"/>
              <a:t>dr.</a:t>
            </a:r>
            <a:r>
              <a:rPr lang="en-GB" sz="1600" dirty="0"/>
              <a:t> An Caris – Logistics, </a:t>
            </a:r>
            <a:r>
              <a:rPr lang="en-GB" sz="1600" dirty="0" err="1"/>
              <a:t>UHasselt</a:t>
            </a:r>
            <a:endParaRPr lang="en-GB" sz="1600" dirty="0"/>
          </a:p>
          <a:p>
            <a:pPr marL="914400" lvl="2" indent="0">
              <a:buNone/>
            </a:pPr>
            <a:r>
              <a:rPr lang="en-GB" sz="1600" i="1" dirty="0"/>
              <a:t>Urban logistics, </a:t>
            </a:r>
            <a:r>
              <a:rPr lang="en-GB" sz="1600" i="1" dirty="0" err="1"/>
              <a:t>synchromodal</a:t>
            </a:r>
            <a:r>
              <a:rPr lang="en-GB" sz="1600" i="1" dirty="0"/>
              <a:t> transport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600" dirty="0"/>
              <a:t>P</a:t>
            </a:r>
            <a:r>
              <a:rPr lang="en-GB" sz="1600" dirty="0" err="1"/>
              <a:t>rof</a:t>
            </a:r>
            <a:r>
              <a:rPr lang="en-GB" sz="1600" dirty="0"/>
              <a:t>. </a:t>
            </a:r>
            <a:r>
              <a:rPr lang="en-GB" sz="1600" dirty="0" err="1"/>
              <a:t>dr.</a:t>
            </a:r>
            <a:r>
              <a:rPr lang="en-GB" sz="1600" dirty="0"/>
              <a:t> Kris </a:t>
            </a:r>
            <a:r>
              <a:rPr lang="en-GB" sz="1600" dirty="0" err="1"/>
              <a:t>Braekers</a:t>
            </a:r>
            <a:r>
              <a:rPr lang="en-GB" sz="1600" dirty="0"/>
              <a:t> – Logistics, </a:t>
            </a:r>
            <a:r>
              <a:rPr lang="en-GB" sz="1600" dirty="0" err="1"/>
              <a:t>UHasselt</a:t>
            </a:r>
            <a:endParaRPr lang="en-GB" sz="1600" dirty="0"/>
          </a:p>
          <a:p>
            <a:pPr marL="914400" lvl="2" indent="0">
              <a:buNone/>
            </a:pPr>
            <a:r>
              <a:rPr lang="en-GB" sz="1600" i="1" dirty="0"/>
              <a:t>Urban logistics, vehicle routing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BE" sz="1600" dirty="0"/>
              <a:t>B</a:t>
            </a:r>
            <a:r>
              <a:rPr lang="en-GB" sz="1600" dirty="0" err="1"/>
              <a:t>usworld</a:t>
            </a:r>
            <a:r>
              <a:rPr lang="en-GB" sz="1600" dirty="0"/>
              <a:t> Academy</a:t>
            </a:r>
          </a:p>
          <a:p>
            <a:pPr marL="914400" lvl="2" indent="0">
              <a:buNone/>
            </a:pPr>
            <a:r>
              <a:rPr lang="nl-BE" sz="1600" i="1" dirty="0"/>
              <a:t>P</a:t>
            </a:r>
            <a:r>
              <a:rPr lang="en-GB" sz="1600" i="1" dirty="0" err="1"/>
              <a:t>ublic</a:t>
            </a:r>
            <a:r>
              <a:rPr lang="en-GB" sz="1600" i="1" dirty="0"/>
              <a:t> transport, knowledge sharing</a:t>
            </a:r>
            <a:endParaRPr lang="en-GB" sz="1600" dirty="0"/>
          </a:p>
          <a:p>
            <a:pPr marL="914400" lvl="2" indent="0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nl-BE" sz="1800" b="1" dirty="0">
                <a:sym typeface="Wingdings" panose="05000000000000000000" pitchFamily="2" charset="2"/>
              </a:rPr>
              <a:t>Team will be further reformed, based on specified research topics</a:t>
            </a:r>
            <a:endParaRPr lang="en-GB" sz="1800" b="1" dirty="0"/>
          </a:p>
        </p:txBody>
      </p:sp>
      <p:pic>
        <p:nvPicPr>
          <p:cNvPr id="4" name="Picture 2" descr="http://www.aru.ac.tz/images/ARU_Image_LOGO5-1.jpg">
            <a:extLst>
              <a:ext uri="{FF2B5EF4-FFF2-40B4-BE49-F238E27FC236}">
                <a16:creationId xmlns:a16="http://schemas.microsoft.com/office/drawing/2014/main" id="{8841C398-70BF-4BF4-A972-6DBF9B2B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75500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9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Objective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/>
          <a:p>
            <a:r>
              <a:rPr lang="nl-NL" sz="1800" dirty="0">
                <a:solidFill>
                  <a:schemeClr val="tx1"/>
                </a:solidFill>
              </a:rPr>
              <a:t>T</a:t>
            </a:r>
            <a:r>
              <a:rPr lang="en-GB" sz="1800" dirty="0">
                <a:solidFill>
                  <a:schemeClr val="tx1"/>
                </a:solidFill>
              </a:rPr>
              <a:t>o build capacity in </a:t>
            </a:r>
            <a:r>
              <a:rPr lang="en-GB" sz="1800" b="1" dirty="0">
                <a:solidFill>
                  <a:schemeClr val="tx1"/>
                </a:solidFill>
              </a:rPr>
              <a:t>academic,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b="1" dirty="0">
                <a:solidFill>
                  <a:schemeClr val="tx1"/>
                </a:solidFill>
              </a:rPr>
              <a:t>societal outreach, research</a:t>
            </a:r>
            <a:r>
              <a:rPr lang="en-GB" sz="1800" dirty="0">
                <a:solidFill>
                  <a:schemeClr val="tx1"/>
                </a:solidFill>
              </a:rPr>
              <a:t>, and </a:t>
            </a:r>
            <a:r>
              <a:rPr lang="en-GB" sz="1800" b="1" dirty="0">
                <a:solidFill>
                  <a:schemeClr val="tx1"/>
                </a:solidFill>
              </a:rPr>
              <a:t>innovation </a:t>
            </a:r>
            <a:r>
              <a:rPr lang="en-GB" sz="1800" dirty="0">
                <a:solidFill>
                  <a:schemeClr val="tx1"/>
                </a:solidFill>
              </a:rPr>
              <a:t>on urban transport, in order to achieve a safe, inclusive and sustainable urban transport system</a:t>
            </a:r>
            <a:endParaRPr lang="nl-NL" sz="3200" dirty="0">
              <a:solidFill>
                <a:schemeClr val="tx1"/>
              </a:solidFill>
            </a:endParaRPr>
          </a:p>
          <a:p>
            <a:endParaRPr lang="nl-NL" sz="1800" dirty="0">
              <a:solidFill>
                <a:schemeClr val="tx1"/>
              </a:solidFill>
            </a:endParaRPr>
          </a:p>
          <a:p>
            <a:pPr marL="914400" indent="0">
              <a:buNone/>
            </a:pPr>
            <a:r>
              <a:rPr lang="nl-NL" sz="1800" u="sng" dirty="0">
                <a:solidFill>
                  <a:schemeClr val="tx1"/>
                </a:solidFill>
              </a:rPr>
              <a:t>Academic</a:t>
            </a:r>
            <a:r>
              <a:rPr lang="nl-NL" sz="1800" dirty="0">
                <a:solidFill>
                  <a:schemeClr val="tx1"/>
                </a:solidFill>
              </a:rPr>
              <a:t>: enhance local and international academic collaborations: </a:t>
            </a:r>
          </a:p>
          <a:p>
            <a:pPr lvl="2"/>
            <a:r>
              <a:rPr lang="en-GB" sz="1600" dirty="0">
                <a:solidFill>
                  <a:schemeClr val="tx1"/>
                </a:solidFill>
              </a:rPr>
              <a:t>Development of a </a:t>
            </a:r>
            <a:r>
              <a:rPr lang="en-GB" sz="1600" b="1" dirty="0">
                <a:solidFill>
                  <a:schemeClr val="tx1"/>
                </a:solidFill>
              </a:rPr>
              <a:t>double degree programme Urban Transportation</a:t>
            </a:r>
            <a:r>
              <a:rPr lang="en-GB" sz="1600" dirty="0">
                <a:solidFill>
                  <a:schemeClr val="tx1"/>
                </a:solidFill>
              </a:rPr>
              <a:t>, as joint agreement in collaboration with </a:t>
            </a:r>
            <a:r>
              <a:rPr lang="en-GB" sz="1600" dirty="0" err="1">
                <a:solidFill>
                  <a:schemeClr val="tx1"/>
                </a:solidFill>
              </a:rPr>
              <a:t>UHasselt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GB" sz="1600" dirty="0">
                <a:solidFill>
                  <a:schemeClr val="tx1"/>
                </a:solidFill>
              </a:rPr>
              <a:t>Development of </a:t>
            </a:r>
            <a:r>
              <a:rPr lang="en-GB" sz="1600" b="1" dirty="0">
                <a:solidFill>
                  <a:schemeClr val="tx1"/>
                </a:solidFill>
              </a:rPr>
              <a:t>double degree PhD’s </a:t>
            </a:r>
            <a:r>
              <a:rPr lang="en-GB" sz="1600" dirty="0">
                <a:solidFill>
                  <a:schemeClr val="tx1"/>
                </a:solidFill>
              </a:rPr>
              <a:t>in TS and Urban Logistics </a:t>
            </a:r>
          </a:p>
          <a:p>
            <a:pPr lvl="2"/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nl-NL" sz="1800" u="sng" dirty="0">
                <a:solidFill>
                  <a:schemeClr val="tx1"/>
                </a:solidFill>
              </a:rPr>
              <a:t>Societal outreach</a:t>
            </a:r>
            <a:r>
              <a:rPr lang="nl-NL" sz="1800" dirty="0">
                <a:solidFill>
                  <a:schemeClr val="tx1"/>
                </a:solidFill>
              </a:rPr>
              <a:t>: d</a:t>
            </a:r>
            <a:r>
              <a:rPr lang="nl-BE" sz="1600" dirty="0">
                <a:solidFill>
                  <a:schemeClr val="tx1"/>
                </a:solidFill>
              </a:rPr>
              <a:t>issemination of results, addressing the needs of relevant stakeholders in the transport sector – via interaction/ collaboration</a:t>
            </a:r>
          </a:p>
          <a:p>
            <a:pPr lvl="2"/>
            <a:endParaRPr lang="nl-B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1"/>
                </a:solidFill>
              </a:rPr>
              <a:t>	</a:t>
            </a:r>
            <a:r>
              <a:rPr lang="nl-NL" sz="1800" u="sng" dirty="0">
                <a:solidFill>
                  <a:schemeClr val="tx1"/>
                </a:solidFill>
              </a:rPr>
              <a:t>Research</a:t>
            </a:r>
            <a:r>
              <a:rPr lang="nl-NL" sz="1800" dirty="0">
                <a:solidFill>
                  <a:schemeClr val="tx1"/>
                </a:solidFill>
              </a:rPr>
              <a:t>: creation of ‘platform on transport, logistics and traffic 	safety’ based on participation of international and local key 	stakeholders.</a:t>
            </a:r>
          </a:p>
          <a:p>
            <a:pPr marL="0" indent="0"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760DCF-3BD5-4F9F-9D36-0DB73FD0E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0768" r="9051" b="24801"/>
          <a:stretch/>
        </p:blipFill>
        <p:spPr>
          <a:xfrm>
            <a:off x="209645" y="1956162"/>
            <a:ext cx="689947" cy="549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0196E1-DFB4-4C74-92A7-D5D66B5B8B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750" r="6951" b="14300"/>
          <a:stretch/>
        </p:blipFill>
        <p:spPr>
          <a:xfrm>
            <a:off x="209646" y="3476170"/>
            <a:ext cx="689946" cy="672910"/>
          </a:xfrm>
          <a:prstGeom prst="rect">
            <a:avLst/>
          </a:prstGeom>
        </p:spPr>
      </p:pic>
      <p:pic>
        <p:nvPicPr>
          <p:cNvPr id="2050" name="Picture 2" descr="http://www.aru.ac.tz/images/ARU_Image_LOGO5-1.jpg">
            <a:extLst>
              <a:ext uri="{FF2B5EF4-FFF2-40B4-BE49-F238E27FC236}">
                <a16:creationId xmlns:a16="http://schemas.microsoft.com/office/drawing/2014/main" id="{172FB1BB-7CFA-4DAA-B75D-ACB01B53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75500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CABF4-31EC-43C8-9649-E74BA25063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8001" b="14300"/>
          <a:stretch/>
        </p:blipFill>
        <p:spPr>
          <a:xfrm>
            <a:off x="209645" y="4590687"/>
            <a:ext cx="545669" cy="54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Urban transport challenges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738484"/>
            <a:ext cx="8640960" cy="545304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Dar esSalaam City is facing a significant transportation challenges due to </a:t>
            </a:r>
            <a:r>
              <a:rPr lang="nl-NL" sz="2000" b="1" dirty="0"/>
              <a:t>rapid urbanization</a:t>
            </a:r>
            <a:endParaRPr lang="nl-NL" sz="2000" dirty="0"/>
          </a:p>
          <a:p>
            <a:pPr marL="0" indent="0">
              <a:buNone/>
            </a:pPr>
            <a:endParaRPr lang="nl-NL" sz="600" dirty="0"/>
          </a:p>
          <a:p>
            <a:pPr marL="0" indent="0">
              <a:buNone/>
            </a:pPr>
            <a:r>
              <a:rPr lang="en-GB" sz="1600" dirty="0"/>
              <a:t>Major challenges include: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Traffic unsafety (children &amp; women being most affected)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Lack of infrastructure, dangerous traffic conditions, driver behaviour, etc.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Increasing number of road accidents</a:t>
            </a:r>
          </a:p>
          <a:p>
            <a:pPr lvl="1">
              <a:spcBef>
                <a:spcPts val="0"/>
              </a:spcBef>
            </a:pPr>
            <a:endParaRPr lang="en-GB" sz="1100" dirty="0"/>
          </a:p>
          <a:p>
            <a:pPr>
              <a:spcBef>
                <a:spcPts val="0"/>
              </a:spcBef>
            </a:pPr>
            <a:r>
              <a:rPr lang="en-GB" sz="1600" dirty="0"/>
              <a:t>Traffic congestion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Insufficient transport systems, unorganized public transport (except BRT)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Increasing traffic volumes &amp; rising motorization</a:t>
            </a:r>
          </a:p>
          <a:p>
            <a:pPr lvl="1">
              <a:spcBef>
                <a:spcPts val="0"/>
              </a:spcBef>
            </a:pPr>
            <a:endParaRPr lang="en-GB" sz="1050" dirty="0"/>
          </a:p>
          <a:p>
            <a:pPr>
              <a:spcBef>
                <a:spcPts val="0"/>
              </a:spcBef>
            </a:pPr>
            <a:r>
              <a:rPr lang="en-GB" sz="1600" dirty="0"/>
              <a:t>Non-motorized transport systems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Unavailable and unsafe -&gt; limits walkability and cycling</a:t>
            </a:r>
          </a:p>
          <a:p>
            <a:pPr lvl="1">
              <a:spcBef>
                <a:spcPts val="0"/>
              </a:spcBef>
            </a:pPr>
            <a:endParaRPr lang="en-GB" sz="1050" dirty="0"/>
          </a:p>
          <a:p>
            <a:pPr>
              <a:spcBef>
                <a:spcPts val="0"/>
              </a:spcBef>
            </a:pPr>
            <a:r>
              <a:rPr lang="en-GB" sz="1600" dirty="0"/>
              <a:t>Green transport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Tree planting, protection and conservation of road corridors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Multi-modes connectivity 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Limited access to alternative modes of transport to Terminals and stations</a:t>
            </a:r>
          </a:p>
          <a:p>
            <a:pPr>
              <a:spcBef>
                <a:spcPts val="0"/>
              </a:spcBef>
            </a:pPr>
            <a:endParaRPr lang="en-GB" sz="1000" dirty="0"/>
          </a:p>
          <a:p>
            <a:pPr>
              <a:spcBef>
                <a:spcPts val="0"/>
              </a:spcBef>
            </a:pPr>
            <a:r>
              <a:rPr lang="en-GB" sz="1600" dirty="0"/>
              <a:t>Urban logistics and traffic management</a:t>
            </a:r>
          </a:p>
          <a:p>
            <a:pPr lvl="1">
              <a:spcBef>
                <a:spcPts val="0"/>
              </a:spcBef>
            </a:pPr>
            <a:r>
              <a:rPr lang="en-GB" sz="1600" dirty="0"/>
              <a:t>Unmanaged freight traffic  &amp; overloading </a:t>
            </a:r>
          </a:p>
          <a:p>
            <a:pPr lvl="1">
              <a:spcBef>
                <a:spcPts val="0"/>
              </a:spcBef>
            </a:pPr>
            <a:r>
              <a:rPr lang="nl-NL" sz="1600" dirty="0"/>
              <a:t>Informal activities along the road corridol and proximity of DAR port, etc.</a:t>
            </a:r>
            <a:endParaRPr lang="nl-NL" sz="2000" dirty="0"/>
          </a:p>
        </p:txBody>
      </p:sp>
      <p:pic>
        <p:nvPicPr>
          <p:cNvPr id="2050" name="Picture 2" descr="http://www.aru.ac.tz/images/ARU_Image_LOGO5-1.jpg">
            <a:extLst>
              <a:ext uri="{FF2B5EF4-FFF2-40B4-BE49-F238E27FC236}">
                <a16:creationId xmlns:a16="http://schemas.microsoft.com/office/drawing/2014/main" id="{172FB1BB-7CFA-4DAA-B75D-ACB01B53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524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8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ru.ac.tz/images/ARU_Image_LOGO5-1.jpg">
            <a:extLst>
              <a:ext uri="{FF2B5EF4-FFF2-40B4-BE49-F238E27FC236}">
                <a16:creationId xmlns:a16="http://schemas.microsoft.com/office/drawing/2014/main" id="{B428BFEA-8D3A-4598-9D72-DE675396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75500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Issues identified for phase 1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959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1800" b="1" dirty="0">
                <a:solidFill>
                  <a:schemeClr val="tx1"/>
                </a:solidFill>
              </a:rPr>
              <a:t>1. Unsafe </a:t>
            </a:r>
            <a:r>
              <a:rPr lang="nl-BE" sz="1600" b="1" dirty="0">
                <a:solidFill>
                  <a:schemeClr val="tx1"/>
                </a:solidFill>
              </a:rPr>
              <a:t>traffic to city dwellers: </a:t>
            </a:r>
            <a:r>
              <a:rPr lang="nl-BE" sz="1600" dirty="0">
                <a:solidFill>
                  <a:schemeClr val="tx1"/>
                </a:solidFill>
              </a:rPr>
              <a:t>including school children, pedestrian, cyclists, carts.</a:t>
            </a:r>
          </a:p>
          <a:p>
            <a:pPr marL="0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FF4C2-4B0E-41EA-A455-8DA9DCEABA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9" y="1559227"/>
            <a:ext cx="2877073" cy="2157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89C61B-7B80-4A1D-B0CA-AE2A2A1254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6"/>
          <a:stretch/>
        </p:blipFill>
        <p:spPr>
          <a:xfrm>
            <a:off x="700979" y="3717032"/>
            <a:ext cx="2877073" cy="1823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233056-7A6E-4759-8ABA-797D8C071D3A}"/>
              </a:ext>
            </a:extLst>
          </p:cNvPr>
          <p:cNvSpPr txBox="1"/>
          <p:nvPr/>
        </p:nvSpPr>
        <p:spPr>
          <a:xfrm>
            <a:off x="636053" y="5517232"/>
            <a:ext cx="30718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Risk of accident when travelling to school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EE0F-81B4-4587-8ACB-886A4130F277}"/>
              </a:ext>
            </a:extLst>
          </p:cNvPr>
          <p:cNvSpPr txBox="1"/>
          <p:nvPr/>
        </p:nvSpPr>
        <p:spPr>
          <a:xfrm>
            <a:off x="4037585" y="4587613"/>
            <a:ext cx="4375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Volunteers: help people to cross the road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046FD-94DB-45A6-85BD-C9F2C3098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5" y="1541445"/>
            <a:ext cx="5158634" cy="29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ru.ac.tz/images/ARU_Image_LOGO5-1.jpg">
            <a:extLst>
              <a:ext uri="{FF2B5EF4-FFF2-40B4-BE49-F238E27FC236}">
                <a16:creationId xmlns:a16="http://schemas.microsoft.com/office/drawing/2014/main" id="{B428BFEA-8D3A-4598-9D72-DE675396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6013659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6099" y="195673"/>
            <a:ext cx="8640960" cy="7725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000" b="1" dirty="0">
                <a:solidFill>
                  <a:schemeClr val="tx1"/>
                </a:solidFill>
              </a:rPr>
              <a:t>2. </a:t>
            </a:r>
            <a:r>
              <a:rPr lang="en-GB" sz="2000" b="1" dirty="0">
                <a:solidFill>
                  <a:schemeClr val="tx1"/>
                </a:solidFill>
              </a:rPr>
              <a:t>Congestion management in the city</a:t>
            </a:r>
            <a:endParaRPr lang="nl-BE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BE" sz="18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EE0F-81B4-4587-8ACB-886A4130F277}"/>
              </a:ext>
            </a:extLst>
          </p:cNvPr>
          <p:cNvSpPr txBox="1"/>
          <p:nvPr/>
        </p:nvSpPr>
        <p:spPr>
          <a:xfrm>
            <a:off x="292342" y="655476"/>
            <a:ext cx="4639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Traffic jams during peak hours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Increase of fuel consumptions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Increase of travel times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Lost of working time</a:t>
            </a:r>
          </a:p>
        </p:txBody>
      </p:sp>
      <p:pic>
        <p:nvPicPr>
          <p:cNvPr id="1026" name="Picture 2" descr="Tanzania: Dar es Salaam&amp;#39;s gridlock and feeder roads puzzle — East African  Herald">
            <a:extLst>
              <a:ext uri="{FF2B5EF4-FFF2-40B4-BE49-F238E27FC236}">
                <a16:creationId xmlns:a16="http://schemas.microsoft.com/office/drawing/2014/main" id="{8D149318-2F68-4724-AFCA-99E6CE55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18" y="2007380"/>
            <a:ext cx="6462106" cy="400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9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ru.ac.tz/images/ARU_Image_LOGO5-1.jpg">
            <a:extLst>
              <a:ext uri="{FF2B5EF4-FFF2-40B4-BE49-F238E27FC236}">
                <a16:creationId xmlns:a16="http://schemas.microsoft.com/office/drawing/2014/main" id="{B428BFEA-8D3A-4598-9D72-DE675396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75500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51520" y="262684"/>
            <a:ext cx="8640960" cy="59593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000" b="1" dirty="0">
                <a:solidFill>
                  <a:schemeClr val="tx1"/>
                </a:solidFill>
              </a:rPr>
              <a:t>3. </a:t>
            </a:r>
            <a:r>
              <a:rPr lang="en-GB" sz="2000" b="1" dirty="0">
                <a:solidFill>
                  <a:schemeClr val="tx1"/>
                </a:solidFill>
              </a:rPr>
              <a:t>Under provision of pedestrian walkways</a:t>
            </a:r>
            <a:r>
              <a:rPr lang="nl-BE" sz="2000" b="1" dirty="0">
                <a:solidFill>
                  <a:schemeClr val="tx1"/>
                </a:solidFill>
              </a:rPr>
              <a:t>: </a:t>
            </a:r>
            <a:r>
              <a:rPr lang="nl-BE" sz="2000" dirty="0">
                <a:solidFill>
                  <a:schemeClr val="tx1"/>
                </a:solidFill>
              </a:rPr>
              <a:t>including cyclists, carts.</a:t>
            </a:r>
          </a:p>
          <a:p>
            <a:pPr marL="0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3056-7A6E-4759-8ABA-797D8C071D3A}"/>
              </a:ext>
            </a:extLst>
          </p:cNvPr>
          <p:cNvSpPr txBox="1"/>
          <p:nvPr/>
        </p:nvSpPr>
        <p:spPr>
          <a:xfrm>
            <a:off x="6271355" y="1364698"/>
            <a:ext cx="3071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70C0"/>
                </a:solidFill>
              </a:rPr>
              <a:t>Unsafe access to and 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</a:rPr>
              <a:t>from BRT stations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AC1D70-E636-4981-A356-3BE09CBAF0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4" y="1170532"/>
            <a:ext cx="5975258" cy="37873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F69CF9-1519-4CCE-B9BB-63A48CD83FC3}"/>
              </a:ext>
            </a:extLst>
          </p:cNvPr>
          <p:cNvCxnSpPr>
            <a:cxnSpLocks/>
          </p:cNvCxnSpPr>
          <p:nvPr/>
        </p:nvCxnSpPr>
        <p:spPr>
          <a:xfrm flipV="1">
            <a:off x="1259632" y="2155002"/>
            <a:ext cx="561579" cy="64211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06EE0F-81B4-4587-8ACB-886A4130F277}"/>
              </a:ext>
            </a:extLst>
          </p:cNvPr>
          <p:cNvSpPr txBox="1"/>
          <p:nvPr/>
        </p:nvSpPr>
        <p:spPr>
          <a:xfrm>
            <a:off x="333325" y="5031072"/>
            <a:ext cx="52091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Under provision of pedestrian, cyclist and carts on urban infrastructure projects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416168-0B5B-42EE-BB6A-78D38D76304B}"/>
              </a:ext>
            </a:extLst>
          </p:cNvPr>
          <p:cNvCxnSpPr>
            <a:cxnSpLocks/>
          </p:cNvCxnSpPr>
          <p:nvPr/>
        </p:nvCxnSpPr>
        <p:spPr>
          <a:xfrm flipH="1">
            <a:off x="2079828" y="1445023"/>
            <a:ext cx="281776" cy="53937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10D664-8B0F-4B84-B3BC-9F0267453934}"/>
              </a:ext>
            </a:extLst>
          </p:cNvPr>
          <p:cNvCxnSpPr>
            <a:cxnSpLocks/>
          </p:cNvCxnSpPr>
          <p:nvPr/>
        </p:nvCxnSpPr>
        <p:spPr>
          <a:xfrm flipV="1">
            <a:off x="954411" y="2297011"/>
            <a:ext cx="505509" cy="389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B03565C-FB6D-4F87-801D-585E73B6CE3E}"/>
              </a:ext>
            </a:extLst>
          </p:cNvPr>
          <p:cNvCxnSpPr>
            <a:cxnSpLocks/>
          </p:cNvCxnSpPr>
          <p:nvPr/>
        </p:nvCxnSpPr>
        <p:spPr>
          <a:xfrm flipV="1">
            <a:off x="2220716" y="1988532"/>
            <a:ext cx="4187121" cy="15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70C22F7-AB41-40C0-96C4-FCC3368A72DE}"/>
              </a:ext>
            </a:extLst>
          </p:cNvPr>
          <p:cNvSpPr txBox="1"/>
          <p:nvPr/>
        </p:nvSpPr>
        <p:spPr>
          <a:xfrm>
            <a:off x="1695966" y="1989234"/>
            <a:ext cx="594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FF0000"/>
                </a:solidFill>
              </a:rPr>
              <a:t>BRT</a:t>
            </a:r>
          </a:p>
        </p:txBody>
      </p:sp>
    </p:spTree>
    <p:extLst>
      <p:ext uri="{BB962C8B-B14F-4D97-AF65-F5344CB8AC3E}">
        <p14:creationId xmlns:p14="http://schemas.microsoft.com/office/powerpoint/2010/main" val="197675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ED609AB-4F2A-4A9E-88D6-D4CD02790D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02" y="3516944"/>
            <a:ext cx="2031247" cy="1357389"/>
          </a:xfrm>
          <a:prstGeom prst="rect">
            <a:avLst/>
          </a:prstGeom>
        </p:spPr>
      </p:pic>
      <p:pic>
        <p:nvPicPr>
          <p:cNvPr id="8" name="Picture 2" descr="http://www.aru.ac.tz/images/ARU_Image_LOGO5-1.jpg">
            <a:extLst>
              <a:ext uri="{FF2B5EF4-FFF2-40B4-BE49-F238E27FC236}">
                <a16:creationId xmlns:a16="http://schemas.microsoft.com/office/drawing/2014/main" id="{B428BFEA-8D3A-4598-9D72-DE675396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" y="5975499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26638" y="179258"/>
            <a:ext cx="8640960" cy="7725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1800" b="1" dirty="0">
                <a:solidFill>
                  <a:schemeClr val="tx1"/>
                </a:solidFill>
              </a:rPr>
              <a:t>4. Green</a:t>
            </a:r>
            <a:r>
              <a:rPr lang="nl-BE" sz="1800" b="1" dirty="0">
                <a:solidFill>
                  <a:schemeClr val="tx1"/>
                </a:solidFill>
              </a:rPr>
              <a:t> transport and alternative energy: </a:t>
            </a:r>
            <a:r>
              <a:rPr lang="nl-BE" sz="1800" dirty="0">
                <a:solidFill>
                  <a:schemeClr val="tx1"/>
                </a:solidFill>
              </a:rPr>
              <a:t>Control of </a:t>
            </a:r>
            <a:r>
              <a:rPr lang="en-US" sz="1800" dirty="0"/>
              <a:t>carbon emissions and encouraging walking and cycling</a:t>
            </a:r>
            <a:endParaRPr lang="nl-BE" sz="18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EE0F-81B4-4587-8ACB-886A4130F277}"/>
              </a:ext>
            </a:extLst>
          </p:cNvPr>
          <p:cNvSpPr txBox="1"/>
          <p:nvPr/>
        </p:nvSpPr>
        <p:spPr>
          <a:xfrm>
            <a:off x="197091" y="4795031"/>
            <a:ext cx="40868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Infrastructure developments does </a:t>
            </a:r>
          </a:p>
          <a:p>
            <a:pPr algn="just"/>
            <a:r>
              <a:rPr lang="en-US" sz="2000" dirty="0"/>
              <a:t>not include green development concept (GDC)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FA14B6-BEB9-4F2A-9506-F9077C8AA11B}"/>
              </a:ext>
            </a:extLst>
          </p:cNvPr>
          <p:cNvSpPr txBox="1"/>
          <p:nvPr/>
        </p:nvSpPr>
        <p:spPr>
          <a:xfrm>
            <a:off x="6218130" y="1709840"/>
            <a:ext cx="26494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Dar green corridors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Retaining walls</a:t>
            </a:r>
          </a:p>
          <a:p>
            <a:pPr algn="just"/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291C5D-F5A0-4CB6-AE2B-1B947A9AF0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8" y="1080131"/>
            <a:ext cx="5983092" cy="337705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3E46EE-E181-4EED-8114-C0B57F4E6E04}"/>
              </a:ext>
            </a:extLst>
          </p:cNvPr>
          <p:cNvCxnSpPr>
            <a:cxnSpLocks/>
          </p:cNvCxnSpPr>
          <p:nvPr/>
        </p:nvCxnSpPr>
        <p:spPr>
          <a:xfrm flipV="1">
            <a:off x="1187624" y="3029592"/>
            <a:ext cx="5544616" cy="1419075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C68B4E-008F-463F-A47D-A3D789E49024}"/>
              </a:ext>
            </a:extLst>
          </p:cNvPr>
          <p:cNvCxnSpPr/>
          <p:nvPr/>
        </p:nvCxnSpPr>
        <p:spPr>
          <a:xfrm flipV="1">
            <a:off x="6012160" y="3029592"/>
            <a:ext cx="720080" cy="126697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220C274-7A2B-4778-8C9D-01AF7BEDD2F7}"/>
              </a:ext>
            </a:extLst>
          </p:cNvPr>
          <p:cNvSpPr txBox="1"/>
          <p:nvPr/>
        </p:nvSpPr>
        <p:spPr>
          <a:xfrm>
            <a:off x="6872702" y="4754093"/>
            <a:ext cx="1875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Use of biofuels to reduce carbon emission.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63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ru.ac.tz/images/ARU_Image_LOGO5-1.jpg">
            <a:extLst>
              <a:ext uri="{FF2B5EF4-FFF2-40B4-BE49-F238E27FC236}">
                <a16:creationId xmlns:a16="http://schemas.microsoft.com/office/drawing/2014/main" id="{B428BFEA-8D3A-4598-9D72-DE675396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75500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6099" y="195673"/>
            <a:ext cx="8640960" cy="7725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000" b="1" dirty="0">
                <a:solidFill>
                  <a:schemeClr val="tx1"/>
                </a:solidFill>
              </a:rPr>
              <a:t>5. Lack of i</a:t>
            </a:r>
            <a:r>
              <a:rPr lang="nl-BE" sz="2000" b="1" dirty="0">
                <a:solidFill>
                  <a:schemeClr val="tx1"/>
                </a:solidFill>
              </a:rPr>
              <a:t>ntermodal connectivity: </a:t>
            </a:r>
            <a:r>
              <a:rPr lang="en-US" sz="2000" dirty="0">
                <a:solidFill>
                  <a:schemeClr val="tx1"/>
                </a:solidFill>
              </a:rPr>
              <a:t>Lack of alternative modes of transport connected to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main  Bus Terminals at </a:t>
            </a:r>
            <a:r>
              <a:rPr lang="en-US" sz="2000" dirty="0" err="1">
                <a:solidFill>
                  <a:schemeClr val="tx1"/>
                </a:solidFill>
              </a:rPr>
              <a:t>Mbezi</a:t>
            </a:r>
            <a:r>
              <a:rPr lang="en-US" sz="2000" dirty="0">
                <a:solidFill>
                  <a:schemeClr val="tx1"/>
                </a:solidFill>
              </a:rPr>
              <a:t>, JNIA-Airport, Central Railway station and BRT network</a:t>
            </a:r>
            <a:r>
              <a:rPr lang="nl-BE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nl-BE" sz="18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33056-7A6E-4759-8ABA-797D8C071D3A}"/>
              </a:ext>
            </a:extLst>
          </p:cNvPr>
          <p:cNvSpPr txBox="1"/>
          <p:nvPr/>
        </p:nvSpPr>
        <p:spPr>
          <a:xfrm>
            <a:off x="817079" y="5949280"/>
            <a:ext cx="1593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Bus Terminal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EE0F-81B4-4587-8ACB-886A4130F277}"/>
              </a:ext>
            </a:extLst>
          </p:cNvPr>
          <p:cNvSpPr txBox="1"/>
          <p:nvPr/>
        </p:nvSpPr>
        <p:spPr>
          <a:xfrm>
            <a:off x="197953" y="1688835"/>
            <a:ext cx="39604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Terminals and stations have limited  access to other modes of transport systems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0C851-A7A9-4432-9374-9A51FEBAF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3" b="19039"/>
          <a:stretch/>
        </p:blipFill>
        <p:spPr>
          <a:xfrm>
            <a:off x="261755" y="4985895"/>
            <a:ext cx="2736304" cy="9448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5797AE-4932-47B1-805E-D4A3F23257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87" y="2861748"/>
            <a:ext cx="2167572" cy="1168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9D1887-5B70-41F2-B208-B4E1B03718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92091" y="2932826"/>
            <a:ext cx="2088232" cy="117463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5A8CB1-9A4F-46D9-82FC-0ECB2B608606}"/>
              </a:ext>
            </a:extLst>
          </p:cNvPr>
          <p:cNvCxnSpPr>
            <a:cxnSpLocks/>
            <a:endCxn id="14" idx="3"/>
          </p:cNvCxnSpPr>
          <p:nvPr/>
        </p:nvCxnSpPr>
        <p:spPr>
          <a:xfrm>
            <a:off x="4269959" y="3520141"/>
            <a:ext cx="522132" cy="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C91813-D939-477F-87B2-ACB0D70793C9}"/>
              </a:ext>
            </a:extLst>
          </p:cNvPr>
          <p:cNvCxnSpPr>
            <a:cxnSpLocks/>
          </p:cNvCxnSpPr>
          <p:nvPr/>
        </p:nvCxnSpPr>
        <p:spPr>
          <a:xfrm flipH="1">
            <a:off x="6851725" y="2546689"/>
            <a:ext cx="1378674" cy="974052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CAE0341-86C4-4AC8-9862-47557DC00603}"/>
              </a:ext>
            </a:extLst>
          </p:cNvPr>
          <p:cNvCxnSpPr>
            <a:cxnSpLocks/>
          </p:cNvCxnSpPr>
          <p:nvPr/>
        </p:nvCxnSpPr>
        <p:spPr>
          <a:xfrm flipV="1">
            <a:off x="1807552" y="4359610"/>
            <a:ext cx="816567" cy="581557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FFA14B6-BEB9-4F2A-9506-F9077C8AA11B}"/>
              </a:ext>
            </a:extLst>
          </p:cNvPr>
          <p:cNvSpPr txBox="1"/>
          <p:nvPr/>
        </p:nvSpPr>
        <p:spPr>
          <a:xfrm>
            <a:off x="2516359" y="3990277"/>
            <a:ext cx="1593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BRT network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F2032D-72DB-4D5B-BFD8-DB9214C36789}"/>
              </a:ext>
            </a:extLst>
          </p:cNvPr>
          <p:cNvSpPr txBox="1"/>
          <p:nvPr/>
        </p:nvSpPr>
        <p:spPr>
          <a:xfrm>
            <a:off x="4819132" y="4058604"/>
            <a:ext cx="1841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Central station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7D049B9-E8CA-4517-AFDD-74860A4E809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998059" y="4174944"/>
            <a:ext cx="1717000" cy="128339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8C3C349D-4536-45EB-9F7C-BB998464EF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83" y="1494409"/>
            <a:ext cx="1745355" cy="105228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68D21F-CBB4-4A74-8817-857D54D880C1}"/>
              </a:ext>
            </a:extLst>
          </p:cNvPr>
          <p:cNvCxnSpPr>
            <a:cxnSpLocks/>
          </p:cNvCxnSpPr>
          <p:nvPr/>
        </p:nvCxnSpPr>
        <p:spPr>
          <a:xfrm flipH="1">
            <a:off x="4269959" y="1522119"/>
            <a:ext cx="2355146" cy="1578244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82788F-64F0-40EA-AEBA-9590E90E1EC8}"/>
              </a:ext>
            </a:extLst>
          </p:cNvPr>
          <p:cNvGrpSpPr/>
          <p:nvPr/>
        </p:nvGrpSpPr>
        <p:grpSpPr>
          <a:xfrm>
            <a:off x="5148064" y="2132856"/>
            <a:ext cx="504056" cy="413833"/>
            <a:chOff x="5148064" y="2132856"/>
            <a:chExt cx="504056" cy="413833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FFC150A-95DA-4D5A-9B7C-F9A644DD306A}"/>
                </a:ext>
              </a:extLst>
            </p:cNvPr>
            <p:cNvCxnSpPr/>
            <p:nvPr/>
          </p:nvCxnSpPr>
          <p:spPr>
            <a:xfrm>
              <a:off x="5292080" y="2132856"/>
              <a:ext cx="155452" cy="41383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91DFC43-EBF2-47C7-87CE-91713ACB6A96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327873"/>
              <a:ext cx="504056" cy="9153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C60D5F-2D6C-483B-BEDA-E4D529FFD591}"/>
              </a:ext>
            </a:extLst>
          </p:cNvPr>
          <p:cNvGrpSpPr/>
          <p:nvPr/>
        </p:nvGrpSpPr>
        <p:grpSpPr>
          <a:xfrm>
            <a:off x="7217158" y="2872014"/>
            <a:ext cx="504056" cy="413833"/>
            <a:chOff x="5148064" y="2132856"/>
            <a:chExt cx="504056" cy="41383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34663BC-8A59-43D2-A39D-3C217D120AB9}"/>
                </a:ext>
              </a:extLst>
            </p:cNvPr>
            <p:cNvCxnSpPr/>
            <p:nvPr/>
          </p:nvCxnSpPr>
          <p:spPr>
            <a:xfrm>
              <a:off x="5292080" y="2132856"/>
              <a:ext cx="155452" cy="41383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C4BDF1F-C44E-40B1-8B7A-D60936E38FCF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327873"/>
              <a:ext cx="504056" cy="9153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17755F-697C-41A8-A784-45BFF41A1923}"/>
              </a:ext>
            </a:extLst>
          </p:cNvPr>
          <p:cNvGrpSpPr/>
          <p:nvPr/>
        </p:nvGrpSpPr>
        <p:grpSpPr>
          <a:xfrm>
            <a:off x="3479759" y="4649447"/>
            <a:ext cx="504056" cy="413833"/>
            <a:chOff x="5148064" y="2132856"/>
            <a:chExt cx="504056" cy="41383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34606F3-4312-4569-B39C-D7A826EF1618}"/>
                </a:ext>
              </a:extLst>
            </p:cNvPr>
            <p:cNvCxnSpPr/>
            <p:nvPr/>
          </p:nvCxnSpPr>
          <p:spPr>
            <a:xfrm>
              <a:off x="5292080" y="2132856"/>
              <a:ext cx="155452" cy="41383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86C3B3E-D9A3-463A-AF96-786D2434E51F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327873"/>
              <a:ext cx="504056" cy="9153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54A368F-E043-420E-BA24-A935199B8FF2}"/>
              </a:ext>
            </a:extLst>
          </p:cNvPr>
          <p:cNvGrpSpPr/>
          <p:nvPr/>
        </p:nvGrpSpPr>
        <p:grpSpPr>
          <a:xfrm>
            <a:off x="1934415" y="4483100"/>
            <a:ext cx="504056" cy="413833"/>
            <a:chOff x="5148064" y="2132856"/>
            <a:chExt cx="504056" cy="413833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86F917C-BBB3-4A44-A53D-7BC8959F64EF}"/>
                </a:ext>
              </a:extLst>
            </p:cNvPr>
            <p:cNvCxnSpPr/>
            <p:nvPr/>
          </p:nvCxnSpPr>
          <p:spPr>
            <a:xfrm>
              <a:off x="5292080" y="2132856"/>
              <a:ext cx="155452" cy="41383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CC6B3C-A40E-4E7A-91F6-02C4CFB88459}"/>
                </a:ext>
              </a:extLst>
            </p:cNvPr>
            <p:cNvCxnSpPr>
              <a:cxnSpLocks/>
            </p:cNvCxnSpPr>
            <p:nvPr/>
          </p:nvCxnSpPr>
          <p:spPr>
            <a:xfrm>
              <a:off x="5148064" y="2327873"/>
              <a:ext cx="504056" cy="9153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652554E-B068-4CEC-9032-0F4B918A51B9}"/>
              </a:ext>
            </a:extLst>
          </p:cNvPr>
          <p:cNvGrpSpPr/>
          <p:nvPr/>
        </p:nvGrpSpPr>
        <p:grpSpPr>
          <a:xfrm>
            <a:off x="4453300" y="3429001"/>
            <a:ext cx="127702" cy="169567"/>
            <a:chOff x="5205741" y="2274516"/>
            <a:chExt cx="290928" cy="20747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F9320B2-4593-4A2B-B7DF-6B88BB167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4338" y="2274516"/>
              <a:ext cx="156946" cy="20747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D86597D-6B0C-472F-9942-F6AD68DE1C99}"/>
                </a:ext>
              </a:extLst>
            </p:cNvPr>
            <p:cNvCxnSpPr>
              <a:cxnSpLocks/>
            </p:cNvCxnSpPr>
            <p:nvPr/>
          </p:nvCxnSpPr>
          <p:spPr>
            <a:xfrm>
              <a:off x="5205741" y="2274516"/>
              <a:ext cx="290928" cy="17621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04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aru.ac.tz/images/ARU_Image_LOGO5-1.jpg">
            <a:extLst>
              <a:ext uri="{FF2B5EF4-FFF2-40B4-BE49-F238E27FC236}">
                <a16:creationId xmlns:a16="http://schemas.microsoft.com/office/drawing/2014/main" id="{B428BFEA-8D3A-4598-9D72-DE675396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" y="6013659"/>
            <a:ext cx="808864" cy="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6099" y="195673"/>
            <a:ext cx="8640960" cy="77259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nl-NL" sz="2000" b="1" dirty="0">
                <a:solidFill>
                  <a:schemeClr val="tx1"/>
                </a:solidFill>
              </a:rPr>
              <a:t>6. Management of transport systems</a:t>
            </a:r>
            <a:endParaRPr lang="nl-BE" sz="18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BE" sz="18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BE" sz="1600" dirty="0">
              <a:solidFill>
                <a:schemeClr val="tx1"/>
              </a:solidFill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EE0F-81B4-4587-8ACB-886A4130F277}"/>
              </a:ext>
            </a:extLst>
          </p:cNvPr>
          <p:cNvSpPr txBox="1"/>
          <p:nvPr/>
        </p:nvSpPr>
        <p:spPr>
          <a:xfrm>
            <a:off x="5436096" y="581971"/>
            <a:ext cx="33775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Business along roadways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70C0"/>
                </a:solidFill>
              </a:rPr>
              <a:t>Access is very much limited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E4657-8A82-4976-BFBC-924DF5D0E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86" y="601604"/>
            <a:ext cx="4863792" cy="24749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62CE6-5D64-4463-BFC6-6AE5749F8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00" y="3212977"/>
            <a:ext cx="5124578" cy="295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6A213-741B-4961-9C2B-F4B817477A1F}"/>
              </a:ext>
            </a:extLst>
          </p:cNvPr>
          <p:cNvSpPr txBox="1"/>
          <p:nvPr/>
        </p:nvSpPr>
        <p:spPr>
          <a:xfrm>
            <a:off x="5273972" y="3205226"/>
            <a:ext cx="33775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Heavy tracks and small vehicle in a single lane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rgbClr val="0070C0"/>
                </a:solidFill>
              </a:rPr>
              <a:t>One direction traffic during Peak hours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8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582C26B18E74DA6F52D6C657F8B79" ma:contentTypeVersion="13" ma:contentTypeDescription="Een nieuw document maken." ma:contentTypeScope="" ma:versionID="d13f1d156c688e843a4ce1a195fa361a">
  <xsd:schema xmlns:xsd="http://www.w3.org/2001/XMLSchema" xmlns:xs="http://www.w3.org/2001/XMLSchema" xmlns:p="http://schemas.microsoft.com/office/2006/metadata/properties" xmlns:ns2="2a951082-c592-4248-a879-50761f1225b6" xmlns:ns3="ad3986a9-4da0-4a52-bd94-fb9ef1922257" targetNamespace="http://schemas.microsoft.com/office/2006/metadata/properties" ma:root="true" ma:fieldsID="17b74a81d1a6f66a31f86f67016228c1" ns2:_="" ns3:_="">
    <xsd:import namespace="2a951082-c592-4248-a879-50761f1225b6"/>
    <xsd:import namespace="ad3986a9-4da0-4a52-bd94-fb9ef19222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51082-c592-4248-a879-50761f122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986a9-4da0-4a52-bd94-fb9ef192225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8F5FEA-2839-47BE-BBB5-2B06B241D670}"/>
</file>

<file path=customXml/itemProps2.xml><?xml version="1.0" encoding="utf-8"?>
<ds:datastoreItem xmlns:ds="http://schemas.openxmlformats.org/officeDocument/2006/customXml" ds:itemID="{1DFC3375-0671-49C8-ACD8-A01C9AC5E1DB}"/>
</file>

<file path=customXml/itemProps3.xml><?xml version="1.0" encoding="utf-8"?>
<ds:datastoreItem xmlns:ds="http://schemas.openxmlformats.org/officeDocument/2006/customXml" ds:itemID="{49E9A03F-D43B-4BDA-AC57-C9502C0660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916</Words>
  <Application>Microsoft Office PowerPoint</Application>
  <PresentationFormat>On-screen Show (4:3)</PresentationFormat>
  <Paragraphs>144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Tahoma</vt:lpstr>
      <vt:lpstr>Times New Roman</vt:lpstr>
      <vt:lpstr>Verdana</vt:lpstr>
      <vt:lpstr>Wingdings</vt:lpstr>
      <vt:lpstr>Office Theme</vt:lpstr>
      <vt:lpstr>PowerPoint Presentation</vt:lpstr>
      <vt:lpstr>Project Objective</vt:lpstr>
      <vt:lpstr>Urban transport challenges</vt:lpstr>
      <vt:lpstr>Issues identified for phase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locations</vt:lpstr>
      <vt:lpstr>Our Team </vt:lpstr>
      <vt:lpstr>Key stakeholders</vt:lpstr>
      <vt:lpstr>Flemish team members-Beljium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 </cp:lastModifiedBy>
  <cp:revision>212</cp:revision>
  <cp:lastPrinted>2016-12-19T08:56:06Z</cp:lastPrinted>
  <dcterms:created xsi:type="dcterms:W3CDTF">2009-12-01T15:52:26Z</dcterms:created>
  <dcterms:modified xsi:type="dcterms:W3CDTF">2021-09-28T20:02:12Z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0x010100A9A582C26B18E74DA6F52D6C657F8B79</vt:lpwstr>
  </property>
</Properties>
</file>